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303C"/>
    <a:srgbClr val="EE2D00"/>
    <a:srgbClr val="FF3300"/>
    <a:srgbClr val="22759A"/>
    <a:srgbClr val="298F85"/>
    <a:srgbClr val="0F8FA9"/>
    <a:srgbClr val="14C0E2"/>
    <a:srgbClr val="84B7CE"/>
    <a:srgbClr val="6CA9C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473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0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4791-FB97-4AEE-A479-986923122014}" type="datetimeFigureOut">
              <a:rPr lang="en-CA" smtClean="0"/>
              <a:t>28-Nov-2021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0104-E9F2-4D98-BAFF-16DBC8768F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756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4791-FB97-4AEE-A479-986923122014}" type="datetimeFigureOut">
              <a:rPr lang="en-CA" smtClean="0"/>
              <a:t>28-Nov-2021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0104-E9F2-4D98-BAFF-16DBC8768F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335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4791-FB97-4AEE-A479-986923122014}" type="datetimeFigureOut">
              <a:rPr lang="en-CA" smtClean="0"/>
              <a:t>28-Nov-2021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0104-E9F2-4D98-BAFF-16DBC8768F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804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4791-FB97-4AEE-A479-986923122014}" type="datetimeFigureOut">
              <a:rPr lang="en-CA" smtClean="0"/>
              <a:t>28-Nov-2021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0104-E9F2-4D98-BAFF-16DBC8768F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168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4791-FB97-4AEE-A479-986923122014}" type="datetimeFigureOut">
              <a:rPr lang="en-CA" smtClean="0"/>
              <a:t>28-Nov-2021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0104-E9F2-4D98-BAFF-16DBC8768F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24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4791-FB97-4AEE-A479-986923122014}" type="datetimeFigureOut">
              <a:rPr lang="en-CA" smtClean="0"/>
              <a:t>28-Nov-2021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0104-E9F2-4D98-BAFF-16DBC8768F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571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4791-FB97-4AEE-A479-986923122014}" type="datetimeFigureOut">
              <a:rPr lang="en-CA" smtClean="0"/>
              <a:t>28-Nov-2021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0104-E9F2-4D98-BAFF-16DBC8768F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438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4791-FB97-4AEE-A479-986923122014}" type="datetimeFigureOut">
              <a:rPr lang="en-CA" smtClean="0"/>
              <a:t>28-Nov-2021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0104-E9F2-4D98-BAFF-16DBC8768F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428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4791-FB97-4AEE-A479-986923122014}" type="datetimeFigureOut">
              <a:rPr lang="en-CA" smtClean="0"/>
              <a:t>28-Nov-2021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0104-E9F2-4D98-BAFF-16DBC8768F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145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4791-FB97-4AEE-A479-986923122014}" type="datetimeFigureOut">
              <a:rPr lang="en-CA" smtClean="0"/>
              <a:t>28-Nov-2021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0104-E9F2-4D98-BAFF-16DBC8768F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084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4791-FB97-4AEE-A479-986923122014}" type="datetimeFigureOut">
              <a:rPr lang="en-CA" smtClean="0"/>
              <a:t>28-Nov-2021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0104-E9F2-4D98-BAFF-16DBC8768F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844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F4791-FB97-4AEE-A479-986923122014}" type="datetimeFigureOut">
              <a:rPr lang="en-CA" smtClean="0"/>
              <a:t>28-Nov-2021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10104-E9F2-4D98-BAFF-16DBC8768F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823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night sky, nature&#10;&#10;Description automatically generated">
            <a:extLst>
              <a:ext uri="{FF2B5EF4-FFF2-40B4-BE49-F238E27FC236}">
                <a16:creationId xmlns:a16="http://schemas.microsoft.com/office/drawing/2014/main" id="{BC4C6EBE-E26C-4194-841B-C2E9DE4CEA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620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0E0D1B-7059-4C67-9119-700A61FE52C7}"/>
              </a:ext>
            </a:extLst>
          </p:cNvPr>
          <p:cNvSpPr txBox="1"/>
          <p:nvPr/>
        </p:nvSpPr>
        <p:spPr>
          <a:xfrm>
            <a:off x="2831468" y="5910349"/>
            <a:ext cx="2990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1 Timothy 3:16</a:t>
            </a:r>
          </a:p>
        </p:txBody>
      </p:sp>
    </p:spTree>
    <p:extLst>
      <p:ext uri="{BB962C8B-B14F-4D97-AF65-F5344CB8AC3E}">
        <p14:creationId xmlns:p14="http://schemas.microsoft.com/office/powerpoint/2010/main" val="180317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30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729E4A-77CA-4156-93E6-DFF55591EB1D}"/>
              </a:ext>
            </a:extLst>
          </p:cNvPr>
          <p:cNvSpPr txBox="1"/>
          <p:nvPr/>
        </p:nvSpPr>
        <p:spPr>
          <a:xfrm>
            <a:off x="0" y="1351508"/>
            <a:ext cx="9144000" cy="4154984"/>
          </a:xfrm>
          <a:prstGeom prst="rect">
            <a:avLst/>
          </a:prstGeom>
          <a:solidFill>
            <a:srgbClr val="DC303C">
              <a:alpha val="98000"/>
            </a:srgbClr>
          </a:solidFill>
        </p:spPr>
        <p:txBody>
          <a:bodyPr wrap="square">
            <a:spAutoFit/>
          </a:bodyPr>
          <a:lstStyle/>
          <a:p>
            <a:pPr marL="270510" algn="ctr">
              <a:tabLst>
                <a:tab pos="-114300" algn="l"/>
              </a:tabLst>
            </a:pPr>
            <a:r>
              <a:rPr lang="en-US" sz="6600" b="1" i="1" dirty="0">
                <a:solidFill>
                  <a:schemeClr val="bg1"/>
                </a:solidFill>
                <a:latin typeface="Tempus Sans ITC" panose="04020404030D07020202" pitchFamily="82" charset="0"/>
                <a:ea typeface="Times New Roman" panose="02020603050405020304" pitchFamily="18" charset="0"/>
              </a:rPr>
              <a:t> </a:t>
            </a:r>
            <a:r>
              <a:rPr lang="en-US" sz="6600" b="1" i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Apollinarianism </a:t>
            </a:r>
            <a:r>
              <a:rPr lang="en-US" sz="66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– Christ does not have the human spirit, only the Spirit of God</a:t>
            </a:r>
            <a:endParaRPr lang="en-CA" sz="66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319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30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729E4A-77CA-4156-93E6-DFF55591EB1D}"/>
              </a:ext>
            </a:extLst>
          </p:cNvPr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solidFill>
            <a:srgbClr val="DC303C">
              <a:alpha val="98000"/>
            </a:srgbClr>
          </a:solidFill>
        </p:spPr>
        <p:txBody>
          <a:bodyPr wrap="square">
            <a:spAutoFit/>
          </a:bodyPr>
          <a:lstStyle/>
          <a:p>
            <a:pPr marL="270510" algn="ctr">
              <a:tabLst>
                <a:tab pos="-114300" algn="l"/>
              </a:tabLst>
            </a:pPr>
            <a:r>
              <a:rPr lang="en-US" sz="4400" b="1" i="1" dirty="0">
                <a:solidFill>
                  <a:schemeClr val="bg1"/>
                </a:solidFill>
                <a:latin typeface="Tempus Sans ITC" panose="04020404030D07020202" pitchFamily="82" charset="0"/>
                <a:ea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  <a:cs typeface="Arial" panose="020B0604020202020204" pitchFamily="34" charset="0"/>
              </a:rPr>
              <a:t>(Chalcedonian Statement, 451 AD).</a:t>
            </a:r>
            <a:r>
              <a:rPr lang="en-US" sz="44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  <a:cs typeface="Arial" panose="020B0604020202020204" pitchFamily="34" charset="0"/>
              </a:rPr>
              <a:t>We all teach harmoniously [that he is] the same perfect in godhead, the same perfect in manhood, truly God and truly man, the same of a reasonable soul and body; </a:t>
            </a:r>
            <a:r>
              <a:rPr lang="en-US" sz="4400" b="1" dirty="0" err="1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  <a:cs typeface="Arial" panose="020B0604020202020204" pitchFamily="34" charset="0"/>
              </a:rPr>
              <a:t>homoousios</a:t>
            </a:r>
            <a:r>
              <a:rPr lang="en-US" sz="44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  <a:cs typeface="Arial" panose="020B0604020202020204" pitchFamily="34" charset="0"/>
              </a:rPr>
              <a:t> with the Father in godhead, and the same </a:t>
            </a:r>
            <a:r>
              <a:rPr lang="en-US" sz="4400" b="1" dirty="0" err="1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  <a:cs typeface="Arial" panose="020B0604020202020204" pitchFamily="34" charset="0"/>
              </a:rPr>
              <a:t>homoousios</a:t>
            </a:r>
            <a:r>
              <a:rPr lang="en-US" sz="44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  <a:cs typeface="Arial" panose="020B0604020202020204" pitchFamily="34" charset="0"/>
              </a:rPr>
              <a:t> with us in (hu-manhood) ... acknowledged in two natures . . .</a:t>
            </a:r>
            <a:endParaRPr lang="en-CA" sz="4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418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30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729E4A-77CA-4156-93E6-DFF55591EB1D}"/>
              </a:ext>
            </a:extLst>
          </p:cNvPr>
          <p:cNvSpPr txBox="1"/>
          <p:nvPr/>
        </p:nvSpPr>
        <p:spPr>
          <a:xfrm>
            <a:off x="0" y="1313645"/>
            <a:ext cx="9144000" cy="5847755"/>
          </a:xfrm>
          <a:prstGeom prst="rect">
            <a:avLst/>
          </a:prstGeom>
          <a:solidFill>
            <a:srgbClr val="DC303C">
              <a:alpha val="98000"/>
            </a:srgbClr>
          </a:solidFill>
        </p:spPr>
        <p:txBody>
          <a:bodyPr wrap="square">
            <a:spAutoFit/>
          </a:bodyPr>
          <a:lstStyle/>
          <a:p>
            <a:pPr algn="ctr">
              <a:tabLst>
                <a:tab pos="-114300" algn="l"/>
              </a:tabLst>
            </a:pPr>
            <a:r>
              <a:rPr lang="en-US" sz="4400" b="1" i="1" dirty="0">
                <a:solidFill>
                  <a:schemeClr val="bg1"/>
                </a:solidFill>
                <a:latin typeface="Tempus Sans ITC" panose="04020404030D07020202" pitchFamily="82" charset="0"/>
                <a:ea typeface="Times New Roman" panose="02020603050405020304" pitchFamily="18" charset="0"/>
              </a:rPr>
              <a:t> . . . </a:t>
            </a:r>
            <a:r>
              <a:rPr lang="en-US" sz="60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  <a:cs typeface="Arial" panose="020B0604020202020204" pitchFamily="34" charset="0"/>
              </a:rPr>
              <a:t>without confusion, without change, without division, without separation. </a:t>
            </a:r>
            <a:endParaRPr lang="en-CA" sz="60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algn="ctr">
              <a:lnSpc>
                <a:spcPct val="150000"/>
              </a:lnSpc>
              <a:tabLst>
                <a:tab pos="-114300" algn="l"/>
              </a:tabLst>
            </a:pPr>
            <a:r>
              <a:rPr lang="en-US" sz="60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 </a:t>
            </a:r>
            <a:endParaRPr lang="en-CA" sz="60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algn="ctr">
              <a:tabLst>
                <a:tab pos="-114300" algn="l"/>
              </a:tabLst>
            </a:pPr>
            <a:endParaRPr lang="en-CA" sz="4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072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30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729E4A-77CA-4156-93E6-DFF55591EB1D}"/>
              </a:ext>
            </a:extLst>
          </p:cNvPr>
          <p:cNvSpPr txBox="1"/>
          <p:nvPr/>
        </p:nvSpPr>
        <p:spPr>
          <a:xfrm>
            <a:off x="0" y="304800"/>
            <a:ext cx="9144000" cy="5570756"/>
          </a:xfrm>
          <a:prstGeom prst="rect">
            <a:avLst/>
          </a:prstGeom>
          <a:solidFill>
            <a:srgbClr val="DC303C">
              <a:alpha val="98000"/>
            </a:srgbClr>
          </a:solidFill>
        </p:spPr>
        <p:txBody>
          <a:bodyPr wrap="square">
            <a:spAutoFit/>
          </a:bodyPr>
          <a:lstStyle/>
          <a:p>
            <a:pPr algn="ctr">
              <a:tabLst>
                <a:tab pos="-114300" algn="l"/>
              </a:tabLst>
            </a:pPr>
            <a:r>
              <a:rPr lang="en-US" sz="4400" b="1" i="1" dirty="0">
                <a:solidFill>
                  <a:schemeClr val="bg1"/>
                </a:solidFill>
                <a:latin typeface="Tempus Sans ITC" panose="04020404030D07020202" pitchFamily="82" charset="0"/>
                <a:ea typeface="Times New Roman" panose="02020603050405020304" pitchFamily="18" charset="0"/>
              </a:rPr>
              <a:t> </a:t>
            </a:r>
            <a:r>
              <a:rPr lang="en-US" sz="6600" b="1" u="sng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Purpose of the </a:t>
            </a:r>
            <a:br>
              <a:rPr lang="en-US" sz="6600" b="1" u="sng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</a:br>
            <a:r>
              <a:rPr lang="en-US" sz="6600" b="1" u="sng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Incarnation of God</a:t>
            </a:r>
            <a:endParaRPr lang="en-CA" sz="66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tabLst>
                <a:tab pos="-114300" algn="l"/>
              </a:tabLst>
            </a:pPr>
            <a:endParaRPr lang="en-US" sz="1800" dirty="0">
              <a:effectLst/>
              <a:latin typeface="Tempus Sans ITC" panose="04020404030D07020202" pitchFamily="8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-114300" algn="l"/>
              </a:tabLst>
            </a:pPr>
            <a:endParaRPr lang="en-US" sz="5400" b="1" dirty="0">
              <a:solidFill>
                <a:schemeClr val="bg1"/>
              </a:solidFill>
              <a:effectLst/>
              <a:latin typeface="Tempus Sans ITC" panose="04020404030D07020202" pitchFamily="8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-114300" algn="l"/>
              </a:tabLst>
            </a:pPr>
            <a:r>
              <a:rPr lang="en-US" sz="54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To Reveal God</a:t>
            </a:r>
            <a:br>
              <a:rPr lang="en-US" sz="54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b="1" dirty="0">
              <a:solidFill>
                <a:schemeClr val="bg1"/>
              </a:solidFill>
              <a:effectLst/>
              <a:latin typeface="Tempus Sans ITC" panose="04020404030D07020202" pitchFamily="8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-114300" algn="l"/>
              </a:tabLst>
            </a:pPr>
            <a:endParaRPr lang="en-CA" sz="4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093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30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729E4A-77CA-4156-93E6-DFF55591EB1D}"/>
              </a:ext>
            </a:extLst>
          </p:cNvPr>
          <p:cNvSpPr txBox="1"/>
          <p:nvPr/>
        </p:nvSpPr>
        <p:spPr>
          <a:xfrm>
            <a:off x="0" y="304800"/>
            <a:ext cx="9144000" cy="6370975"/>
          </a:xfrm>
          <a:prstGeom prst="rect">
            <a:avLst/>
          </a:prstGeom>
          <a:solidFill>
            <a:srgbClr val="DC303C">
              <a:alpha val="98000"/>
            </a:srgbClr>
          </a:solidFill>
        </p:spPr>
        <p:txBody>
          <a:bodyPr wrap="square">
            <a:spAutoFit/>
          </a:bodyPr>
          <a:lstStyle/>
          <a:p>
            <a:pPr>
              <a:tabLst>
                <a:tab pos="-114300" algn="l"/>
              </a:tabLst>
            </a:pPr>
            <a:r>
              <a:rPr lang="en-US" sz="54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B. To Redeem Creation from:</a:t>
            </a:r>
            <a:br>
              <a:rPr lang="en-US" sz="54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</a:br>
            <a:endParaRPr lang="en-US" sz="5400" b="1" dirty="0">
              <a:solidFill>
                <a:schemeClr val="bg1"/>
              </a:solidFill>
              <a:effectLst/>
              <a:latin typeface="Tempus Sans ITC" panose="04020404030D07020202" pitchFamily="82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  <a:tabLst>
                <a:tab pos="-114300" algn="l"/>
                <a:tab pos="270510" algn="l"/>
              </a:tabLst>
            </a:pPr>
            <a:r>
              <a:rPr lang="en-US" sz="4800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curse of the Law </a:t>
            </a:r>
            <a:br>
              <a:rPr lang="en-US" sz="4800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(Gal. 3:13; 4:4)</a:t>
            </a:r>
            <a:endParaRPr lang="en-CA" sz="4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-114300" algn="l"/>
                <a:tab pos="270510" algn="l"/>
              </a:tabLst>
            </a:pPr>
            <a:r>
              <a:rPr lang="en-US" sz="4800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corruption of sin &amp; death (Rom. 6:23; Rom. 8:18ff.)</a:t>
            </a:r>
            <a:endParaRPr lang="en-CA" sz="4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-114300" algn="l"/>
              </a:tabLst>
            </a:pPr>
            <a:r>
              <a:rPr lang="en-US" sz="54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 </a:t>
            </a:r>
            <a:endParaRPr lang="en-CA" sz="5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tabLst>
                <a:tab pos="-114300" algn="l"/>
              </a:tabLst>
            </a:pPr>
            <a:endParaRPr lang="en-CA" sz="4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271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30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729E4A-77CA-4156-93E6-DFF55591EB1D}"/>
              </a:ext>
            </a:extLst>
          </p:cNvPr>
          <p:cNvSpPr txBox="1"/>
          <p:nvPr/>
        </p:nvSpPr>
        <p:spPr>
          <a:xfrm>
            <a:off x="0" y="1092200"/>
            <a:ext cx="9144000" cy="5078313"/>
          </a:xfrm>
          <a:prstGeom prst="rect">
            <a:avLst/>
          </a:prstGeom>
          <a:solidFill>
            <a:srgbClr val="DC303C">
              <a:alpha val="98000"/>
            </a:srgbClr>
          </a:solidFill>
        </p:spPr>
        <p:txBody>
          <a:bodyPr wrap="square">
            <a:spAutoFit/>
          </a:bodyPr>
          <a:lstStyle/>
          <a:p>
            <a:pPr>
              <a:tabLst>
                <a:tab pos="-114300" algn="l"/>
              </a:tabLst>
            </a:pPr>
            <a:r>
              <a:rPr lang="en-US" sz="5400" b="1" dirty="0">
                <a:solidFill>
                  <a:schemeClr val="bg1"/>
                </a:solidFill>
                <a:latin typeface="Tempus Sans ITC" panose="04020404030D07020202" pitchFamily="82" charset="0"/>
                <a:ea typeface="Times New Roman" panose="02020603050405020304" pitchFamily="18" charset="0"/>
              </a:rPr>
              <a:t>C</a:t>
            </a:r>
            <a:r>
              <a:rPr lang="en-US" sz="54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. To Render Satan’s Power Ineffective     (1 Jn. 3:5,8)</a:t>
            </a:r>
            <a:br>
              <a:rPr lang="en-US" sz="5400" b="1" dirty="0">
                <a:solidFill>
                  <a:schemeClr val="bg1"/>
                </a:solidFill>
                <a:latin typeface="Tempus Sans ITC" panose="04020404030D07020202" pitchFamily="82" charset="0"/>
              </a:rPr>
            </a:br>
            <a:endParaRPr lang="en-US" sz="54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  <a:p>
            <a:pPr>
              <a:tabLst>
                <a:tab pos="-114300" algn="l"/>
              </a:tabLst>
            </a:pPr>
            <a:r>
              <a:rPr lang="en-US" sz="54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D. To Restore Humans to </a:t>
            </a:r>
            <a:br>
              <a:rPr lang="en-US" sz="5400" b="1" dirty="0">
                <a:solidFill>
                  <a:schemeClr val="bg1"/>
                </a:solidFill>
                <a:latin typeface="Tempus Sans ITC" panose="04020404030D07020202" pitchFamily="82" charset="0"/>
              </a:rPr>
            </a:br>
            <a:r>
              <a:rPr lang="en-US" sz="54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their former glory </a:t>
            </a:r>
            <a:br>
              <a:rPr lang="en-US" sz="5400" b="1" dirty="0">
                <a:solidFill>
                  <a:schemeClr val="bg1"/>
                </a:solidFill>
                <a:latin typeface="Tempus Sans ITC" panose="04020404030D07020202" pitchFamily="82" charset="0"/>
              </a:rPr>
            </a:br>
            <a:r>
              <a:rPr lang="en-US" sz="54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      (Heb. 2:5-9)</a:t>
            </a:r>
            <a:endParaRPr lang="en-CA" sz="5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673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30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729E4A-77CA-4156-93E6-DFF55591EB1D}"/>
              </a:ext>
            </a:extLst>
          </p:cNvPr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solidFill>
            <a:srgbClr val="DC303C">
              <a:alpha val="98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b="1" i="0" u="none" strike="noStrike" baseline="0" dirty="0">
                <a:solidFill>
                  <a:schemeClr val="bg1"/>
                </a:solidFill>
                <a:latin typeface="Tempus Sans ITC" panose="04020404030D07020202" pitchFamily="82" charset="0"/>
              </a:rPr>
              <a:t>“By common confession, great is the mystery of godliness: He who was revealed in the flesh, Was vindicated in the Spirit, Seen by angels, Proclaimed among the nations, Believed on in the world, Taken up in glory</a:t>
            </a:r>
            <a:r>
              <a:rPr lang="en-US" sz="54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.”  </a:t>
            </a:r>
            <a:r>
              <a:rPr lang="en-US" sz="36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1 Timothy 3:16 </a:t>
            </a:r>
            <a:r>
              <a:rPr lang="en-US" sz="44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NASB</a:t>
            </a:r>
            <a:endParaRPr lang="en-US" sz="4400" b="1" i="0" u="none" strike="noStrike" baseline="0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420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30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729E4A-77CA-4156-93E6-DFF55591EB1D}"/>
              </a:ext>
            </a:extLst>
          </p:cNvPr>
          <p:cNvSpPr txBox="1"/>
          <p:nvPr/>
        </p:nvSpPr>
        <p:spPr>
          <a:xfrm>
            <a:off x="0" y="709069"/>
            <a:ext cx="9144000" cy="5170646"/>
          </a:xfrm>
          <a:prstGeom prst="rect">
            <a:avLst/>
          </a:prstGeom>
          <a:solidFill>
            <a:srgbClr val="DC303C">
              <a:alpha val="98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Mystery of Christmas is the Mystery of the incarnation of God in the Person of Jesus the Messiah.</a:t>
            </a:r>
            <a:r>
              <a:rPr lang="en-CA" sz="6600" b="1" u="sng" dirty="0">
                <a:ln w="0">
                  <a:noFill/>
                </a:ln>
                <a:solidFill>
                  <a:schemeClr val="bg1"/>
                </a:solidFill>
                <a:latin typeface="Tempus Sans ITC" panose="04020404030D07020202" pitchFamily="82" charset="0"/>
                <a:cs typeface="Calibri" panose="020F0502020204030204" pitchFamily="34" charset="0"/>
              </a:rPr>
              <a:t> </a:t>
            </a:r>
            <a:endParaRPr lang="en-CA" sz="6600" b="1" dirty="0">
              <a:ln w="0">
                <a:noFill/>
              </a:ln>
              <a:solidFill>
                <a:schemeClr val="bg1"/>
              </a:solidFill>
              <a:latin typeface="Tempus Sans ITC" panose="04020404030D07020202" pitchFamily="8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5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30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729E4A-77CA-4156-93E6-DFF55591EB1D}"/>
              </a:ext>
            </a:extLst>
          </p:cNvPr>
          <p:cNvSpPr txBox="1"/>
          <p:nvPr/>
        </p:nvSpPr>
        <p:spPr>
          <a:xfrm>
            <a:off x="0" y="709069"/>
            <a:ext cx="9144000" cy="4801314"/>
          </a:xfrm>
          <a:prstGeom prst="rect">
            <a:avLst/>
          </a:prstGeom>
          <a:solidFill>
            <a:srgbClr val="DC303C">
              <a:alpha val="98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u="sng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Definition of Incarnation:</a:t>
            </a:r>
            <a:r>
              <a:rPr lang="en-US" sz="60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 </a:t>
            </a:r>
            <a:br>
              <a:rPr lang="en-US" sz="60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</a:br>
            <a:br>
              <a:rPr lang="en-US" sz="60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</a:br>
            <a:r>
              <a:rPr lang="en-US" sz="60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The Union of divine and Human Nature. </a:t>
            </a:r>
            <a:endParaRPr lang="en-CA" sz="60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CA" sz="6600" b="1" dirty="0">
              <a:ln w="0">
                <a:noFill/>
              </a:ln>
              <a:solidFill>
                <a:schemeClr val="bg1"/>
              </a:solidFill>
              <a:latin typeface="Tempus Sans ITC" panose="04020404030D07020202" pitchFamily="8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846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30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729E4A-77CA-4156-93E6-DFF55591EB1D}"/>
              </a:ext>
            </a:extLst>
          </p:cNvPr>
          <p:cNvSpPr txBox="1"/>
          <p:nvPr/>
        </p:nvSpPr>
        <p:spPr>
          <a:xfrm>
            <a:off x="0" y="442369"/>
            <a:ext cx="9144000" cy="6186309"/>
          </a:xfrm>
          <a:prstGeom prst="rect">
            <a:avLst/>
          </a:prstGeom>
          <a:solidFill>
            <a:srgbClr val="DC303C">
              <a:alpha val="98000"/>
            </a:srgb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tabLst>
                <a:tab pos="-90170" algn="l"/>
                <a:tab pos="180340" algn="l"/>
              </a:tabLst>
            </a:pPr>
            <a:r>
              <a:rPr lang="en-US" sz="50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“The word became flesh” </a:t>
            </a:r>
            <a:br>
              <a:rPr lang="en-US" sz="50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</a:br>
            <a:r>
              <a:rPr lang="en-US" sz="50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(Jn. 1:14)  </a:t>
            </a:r>
            <a:endParaRPr lang="en-CA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>
              <a:lnSpc>
                <a:spcPct val="150000"/>
              </a:lnSpc>
              <a:tabLst>
                <a:tab pos="-90170" algn="l"/>
                <a:tab pos="180340" algn="l"/>
              </a:tabLst>
            </a:pPr>
            <a:r>
              <a:rPr lang="en-US" sz="12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 </a:t>
            </a:r>
            <a:endParaRPr lang="en-CA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>
              <a:lnSpc>
                <a:spcPct val="150000"/>
              </a:lnSpc>
              <a:tabLst>
                <a:tab pos="-90170" algn="l"/>
                <a:tab pos="180340" algn="l"/>
              </a:tabLst>
            </a:pPr>
            <a:r>
              <a:rPr lang="en-US" sz="12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 </a:t>
            </a:r>
            <a:endParaRPr lang="en-CA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>
              <a:lnSpc>
                <a:spcPct val="150000"/>
              </a:lnSpc>
              <a:tabLst>
                <a:tab pos="-90170" algn="l"/>
                <a:tab pos="180340" algn="l"/>
              </a:tabLst>
            </a:pPr>
            <a:r>
              <a:rPr lang="en-US" sz="12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 </a:t>
            </a:r>
            <a:endParaRPr lang="en-CA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>
              <a:lnSpc>
                <a:spcPct val="150000"/>
              </a:lnSpc>
              <a:tabLst>
                <a:tab pos="-90170" algn="l"/>
                <a:tab pos="180340" algn="l"/>
              </a:tabLst>
            </a:pPr>
            <a:r>
              <a:rPr lang="en-US" sz="12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 </a:t>
            </a:r>
            <a:endParaRPr lang="en-CA" sz="1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-114300" algn="l"/>
              </a:tabLst>
            </a:pPr>
            <a:r>
              <a:rPr lang="en-US" sz="5400" b="1" u="sng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Christological Controversies</a:t>
            </a:r>
            <a:r>
              <a:rPr lang="en-US" sz="54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 </a:t>
            </a:r>
            <a:br>
              <a:rPr lang="en-US" sz="54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</a:br>
            <a:r>
              <a:rPr lang="en-US" sz="54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A. Attack the Deity of Christ: </a:t>
            </a:r>
            <a:endParaRPr lang="en-CA" sz="5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CA" sz="6600" b="1" dirty="0">
              <a:ln w="0">
                <a:noFill/>
              </a:ln>
              <a:solidFill>
                <a:schemeClr val="bg1"/>
              </a:solidFill>
              <a:latin typeface="Tempus Sans ITC" panose="04020404030D07020202" pitchFamily="8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816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30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729E4A-77CA-4156-93E6-DFF55591EB1D}"/>
              </a:ext>
            </a:extLst>
          </p:cNvPr>
          <p:cNvSpPr txBox="1"/>
          <p:nvPr/>
        </p:nvSpPr>
        <p:spPr>
          <a:xfrm>
            <a:off x="0" y="302359"/>
            <a:ext cx="9144000" cy="6555641"/>
          </a:xfrm>
          <a:prstGeom prst="rect">
            <a:avLst/>
          </a:prstGeom>
          <a:solidFill>
            <a:srgbClr val="DC303C">
              <a:alpha val="98000"/>
            </a:srgbClr>
          </a:solidFill>
        </p:spPr>
        <p:txBody>
          <a:bodyPr wrap="square">
            <a:spAutoFit/>
          </a:bodyPr>
          <a:lstStyle/>
          <a:p>
            <a:pPr marL="270510">
              <a:tabLst>
                <a:tab pos="-114300" algn="l"/>
              </a:tabLst>
            </a:pPr>
            <a:r>
              <a:rPr lang="en-US" sz="6000" b="1" i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Ebionism</a:t>
            </a:r>
            <a:r>
              <a:rPr lang="en-US" sz="60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 – (“poor people” [Matt. 5:3]); they believed Jesus was not divine but became “Son of God” when the Holy Spirit descended upon him at his baptism (Matt. 3:16).</a:t>
            </a:r>
            <a:endParaRPr lang="en-CA" sz="60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120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30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729E4A-77CA-4156-93E6-DFF55591EB1D}"/>
              </a:ext>
            </a:extLst>
          </p:cNvPr>
          <p:cNvSpPr txBox="1"/>
          <p:nvPr/>
        </p:nvSpPr>
        <p:spPr>
          <a:xfrm>
            <a:off x="0" y="1407259"/>
            <a:ext cx="9144000" cy="3553280"/>
          </a:xfrm>
          <a:prstGeom prst="rect">
            <a:avLst/>
          </a:prstGeom>
          <a:solidFill>
            <a:srgbClr val="DC303C">
              <a:alpha val="98000"/>
            </a:srgbClr>
          </a:solidFill>
        </p:spPr>
        <p:txBody>
          <a:bodyPr wrap="square">
            <a:spAutoFit/>
          </a:bodyPr>
          <a:lstStyle/>
          <a:p>
            <a:pPr marL="270510">
              <a:lnSpc>
                <a:spcPct val="115000"/>
              </a:lnSpc>
              <a:tabLst>
                <a:tab pos="-114300" algn="l"/>
              </a:tabLst>
            </a:pPr>
            <a:r>
              <a:rPr lang="en-US" sz="6600" b="1" i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Arians </a:t>
            </a:r>
            <a:r>
              <a:rPr lang="en-US" sz="66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– Believed that Christ is the highest of all created beings</a:t>
            </a:r>
            <a:endParaRPr lang="en-CA" sz="66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924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30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729E4A-77CA-4156-93E6-DFF55591EB1D}"/>
              </a:ext>
            </a:extLst>
          </p:cNvPr>
          <p:cNvSpPr txBox="1"/>
          <p:nvPr/>
        </p:nvSpPr>
        <p:spPr>
          <a:xfrm>
            <a:off x="12700" y="66893"/>
            <a:ext cx="9144000" cy="4616648"/>
          </a:xfrm>
          <a:prstGeom prst="rect">
            <a:avLst/>
          </a:prstGeom>
          <a:solidFill>
            <a:srgbClr val="DC303C">
              <a:alpha val="98000"/>
            </a:srgbClr>
          </a:solidFill>
        </p:spPr>
        <p:txBody>
          <a:bodyPr wrap="square">
            <a:spAutoFit/>
          </a:bodyPr>
          <a:lstStyle/>
          <a:p>
            <a:pPr lvl="3">
              <a:tabLst>
                <a:tab pos="-114300" algn="l"/>
                <a:tab pos="90170" algn="l"/>
              </a:tabLst>
            </a:pPr>
            <a:r>
              <a:rPr lang="en-US" sz="66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B. Attack the Humanity of Christ:</a:t>
            </a:r>
            <a:endParaRPr lang="en-CA" sz="6600" b="1" i="1" dirty="0">
              <a:solidFill>
                <a:schemeClr val="bg1"/>
              </a:solidFill>
              <a:latin typeface="Tempus Sans ITC" panose="04020404030D07020202" pitchFamily="82" charset="0"/>
            </a:endParaRPr>
          </a:p>
          <a:p>
            <a:pPr marL="270510">
              <a:tabLst>
                <a:tab pos="-114300" algn="l"/>
              </a:tabLst>
            </a:pPr>
            <a:br>
              <a:rPr lang="en-US" sz="5400" b="1" i="1" dirty="0">
                <a:solidFill>
                  <a:schemeClr val="bg1"/>
                </a:solidFill>
                <a:latin typeface="Tempus Sans ITC" panose="04020404030D07020202" pitchFamily="82" charset="0"/>
              </a:rPr>
            </a:br>
            <a:r>
              <a:rPr lang="en-US" sz="54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Docetism – </a:t>
            </a:r>
            <a:r>
              <a:rPr lang="en-US" sz="54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</a:rPr>
              <a:t>Jesus only “appeared” to have a real body </a:t>
            </a:r>
            <a:endParaRPr lang="en-CA" sz="5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251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30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729E4A-77CA-4156-93E6-DFF55591EB1D}"/>
              </a:ext>
            </a:extLst>
          </p:cNvPr>
          <p:cNvSpPr txBox="1"/>
          <p:nvPr/>
        </p:nvSpPr>
        <p:spPr>
          <a:xfrm>
            <a:off x="0" y="12879"/>
            <a:ext cx="9144000" cy="6186309"/>
          </a:xfrm>
          <a:prstGeom prst="rect">
            <a:avLst/>
          </a:prstGeom>
          <a:solidFill>
            <a:srgbClr val="DC303C">
              <a:alpha val="98000"/>
            </a:srgbClr>
          </a:solidFill>
        </p:spPr>
        <p:txBody>
          <a:bodyPr wrap="square">
            <a:spAutoFit/>
          </a:bodyPr>
          <a:lstStyle/>
          <a:p>
            <a:pPr lvl="3">
              <a:tabLst>
                <a:tab pos="-114300" algn="l"/>
                <a:tab pos="90170" algn="l"/>
              </a:tabLst>
            </a:pPr>
            <a:r>
              <a:rPr lang="en-US" sz="6600" b="1" i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Nestorianism</a:t>
            </a:r>
            <a:r>
              <a:rPr lang="en-US" sz="6600" b="1" dirty="0">
                <a:solidFill>
                  <a:schemeClr val="bg1"/>
                </a:solidFill>
                <a:effectLst/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taught in effect that Jesus Christ was two separate persons as well as possessing two natures.</a:t>
            </a:r>
            <a:endParaRPr lang="en-CA" sz="66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248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</TotalTime>
  <Words>391</Words>
  <Application>Microsoft Office PowerPoint</Application>
  <PresentationFormat>On-screen Show (4:3)</PresentationFormat>
  <Paragraphs>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Tempus Sans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Work of the  Holy Spirit”</dc:title>
  <dc:creator>SBC Media PC</dc:creator>
  <cp:lastModifiedBy>SBC Media PC</cp:lastModifiedBy>
  <cp:revision>37</cp:revision>
  <dcterms:created xsi:type="dcterms:W3CDTF">2021-10-31T13:14:19Z</dcterms:created>
  <dcterms:modified xsi:type="dcterms:W3CDTF">2021-11-28T18:18:34Z</dcterms:modified>
</cp:coreProperties>
</file>